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86"/>
  </p:notesMasterIdLst>
  <p:handoutMasterIdLst>
    <p:handoutMasterId r:id="rId87"/>
  </p:handoutMasterIdLst>
  <p:sldIdLst>
    <p:sldId id="256" r:id="rId5"/>
    <p:sldId id="32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325" r:id="rId14"/>
    <p:sldId id="324" r:id="rId15"/>
    <p:sldId id="334" r:id="rId16"/>
    <p:sldId id="280" r:id="rId17"/>
    <p:sldId id="281" r:id="rId18"/>
    <p:sldId id="282" r:id="rId19"/>
    <p:sldId id="283" r:id="rId20"/>
    <p:sldId id="284" r:id="rId21"/>
    <p:sldId id="354" r:id="rId22"/>
    <p:sldId id="286" r:id="rId23"/>
    <p:sldId id="287" r:id="rId24"/>
    <p:sldId id="323" r:id="rId25"/>
    <p:sldId id="322" r:id="rId26"/>
    <p:sldId id="290" r:id="rId27"/>
    <p:sldId id="330" r:id="rId28"/>
    <p:sldId id="326" r:id="rId29"/>
    <p:sldId id="335" r:id="rId30"/>
    <p:sldId id="336" r:id="rId31"/>
    <p:sldId id="320" r:id="rId32"/>
    <p:sldId id="292" r:id="rId33"/>
    <p:sldId id="293" r:id="rId34"/>
    <p:sldId id="294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32" r:id="rId60"/>
    <p:sldId id="312" r:id="rId61"/>
    <p:sldId id="313" r:id="rId62"/>
    <p:sldId id="337" r:id="rId63"/>
    <p:sldId id="314" r:id="rId64"/>
    <p:sldId id="315" r:id="rId65"/>
    <p:sldId id="316" r:id="rId66"/>
    <p:sldId id="317" r:id="rId67"/>
    <p:sldId id="318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19" r:id="rId76"/>
    <p:sldId id="262" r:id="rId77"/>
    <p:sldId id="263" r:id="rId78"/>
    <p:sldId id="258" r:id="rId79"/>
    <p:sldId id="265" r:id="rId80"/>
    <p:sldId id="264" r:id="rId81"/>
    <p:sldId id="269" r:id="rId82"/>
    <p:sldId id="266" r:id="rId83"/>
    <p:sldId id="328" r:id="rId84"/>
    <p:sldId id="329" r:id="rId85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74877" autoAdjust="0"/>
  </p:normalViewPr>
  <p:slideViewPr>
    <p:cSldViewPr snapToGrid="0" snapToObjects="1" showGuides="1">
      <p:cViewPr varScale="1">
        <p:scale>
          <a:sx n="83" d="100"/>
          <a:sy n="83" d="100"/>
        </p:scale>
        <p:origin x="2208" y="96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-1341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26.01.2016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26.01.2016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Funktion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Entspricht der Position / Rotation des Benutzers</a:t>
            </a:r>
            <a:r>
              <a:rPr lang="de-CH" baseline="0" dirty="0" smtClean="0"/>
              <a:t> im CAVE sowie virtueller CAVE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Kameras werden hier platziert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Basis für Berechnung Perspektive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Stereoskopie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Je zwei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pro Leinwand, Projektion polgefiltert (horizontal und vertikal)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Polgefilterte Brille, um Stereoskopie zu ermöglichen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Smoothing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Ungenauigkeiten Trackingsystem auskurieren (Position sowie Rotation)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Somit kann zittern vermieden werden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Schöne, ruhige Bewegungen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86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705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693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CH" dirty="0" smtClean="0"/>
              <a:t>Funktion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8 Kameras, je</a:t>
            </a:r>
            <a:r>
              <a:rPr lang="de-CH" baseline="0" dirty="0" smtClean="0"/>
              <a:t> Leinwand 2, für beide Augen eins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Konstruktion, die dem CAVE XXL </a:t>
            </a:r>
            <a:r>
              <a:rPr lang="de-CH" baseline="0" dirty="0" err="1" smtClean="0"/>
              <a:t>eintspricht</a:t>
            </a:r>
            <a:r>
              <a:rPr lang="de-CH" baseline="0" dirty="0" smtClean="0"/>
              <a:t>. Links / Front / Rechts / Boden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GUI</a:t>
            </a:r>
            <a:r>
              <a:rPr lang="de-CH" baseline="0" dirty="0" smtClean="0"/>
              <a:t> / Cursor Kameras: Spezialkameras, rendern nur 2D Elemente, damit nahe 3D Objekte Sicht nicht verdecken können.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Cursor OS wird ausgeblendet und eigener dargestellt für beide Augen als GUI-Element. Ansonsten würde nur 1 Auge den Cursor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018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baseline="0" dirty="0" smtClean="0"/>
              <a:t>Anordnung </a:t>
            </a:r>
            <a:r>
              <a:rPr lang="de-CH" baseline="0" dirty="0" err="1" smtClean="0"/>
              <a:t>Viewports</a:t>
            </a:r>
            <a:endParaRPr lang="de-CH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err="1" smtClean="0"/>
              <a:t>Mosaic</a:t>
            </a:r>
            <a:r>
              <a:rPr lang="de-CH" baseline="0" dirty="0" smtClean="0"/>
              <a:t>: Spezieller Treiber. Windows wird 1 Ausgang vorgegaukelt, obwohl 8 (2x4) physisch vorhanden sein. Ergibt eine Auflösung von 5120 x 2048 </a:t>
            </a:r>
            <a:r>
              <a:rPr lang="de-CH" baseline="0" dirty="0" err="1" smtClean="0"/>
              <a:t>Px</a:t>
            </a:r>
            <a:r>
              <a:rPr lang="de-CH" baseline="0" dirty="0" smtClean="0"/>
              <a:t> (4 x 1280, 2 x 1024 -&gt; Auflösung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1. Achtel oben links abspielt wird über den 1.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1)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Alles was sich im 3. Achtel oben links abspielt wird über den 3. Ausgang (</a:t>
            </a:r>
            <a:r>
              <a:rPr lang="de-CH" baseline="0" dirty="0" err="1" smtClean="0"/>
              <a:t>Graka</a:t>
            </a:r>
            <a:r>
              <a:rPr lang="de-CH" baseline="0" dirty="0" smtClean="0"/>
              <a:t> 1, Output 3) geschickt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Usw.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Und genau so stellt das UnityPlugin die </a:t>
            </a:r>
            <a:r>
              <a:rPr lang="de-CH" baseline="0" dirty="0" err="1" smtClean="0"/>
              <a:t>Viewports</a:t>
            </a:r>
            <a:r>
              <a:rPr lang="de-CH" baseline="0" dirty="0" smtClean="0"/>
              <a:t> dar, damit sie </a:t>
            </a:r>
            <a:r>
              <a:rPr lang="de-CH" baseline="0" dirty="0" err="1" smtClean="0"/>
              <a:t>Mosaic</a:t>
            </a:r>
            <a:r>
              <a:rPr lang="de-CH" baseline="0" dirty="0" smtClean="0"/>
              <a:t> entsprechen und korrekt auf die </a:t>
            </a:r>
            <a:r>
              <a:rPr lang="de-CH" baseline="0" dirty="0" err="1" smtClean="0"/>
              <a:t>Beamer</a:t>
            </a:r>
            <a:r>
              <a:rPr lang="de-CH" baseline="0" dirty="0" smtClean="0"/>
              <a:t> aufgeteilt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Beispiel: Blauer Punkt: Einmal in der 3D Welt vorhanden, sichtbar auf linker Leinwand. Darum auf dem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-Server im 1. und 2. Achtel sichtbar. Im 1. Achtel ein wenig weiter links, im 2. Achtel ein wenig weiter rechts, um den 3D-Effekt zu beschwören.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0893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606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597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5990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Clou der ganzen Sache: In wenigen Atemzügen</a:t>
            </a:r>
            <a:r>
              <a:rPr lang="de-CH" baseline="0" dirty="0" smtClean="0"/>
              <a:t> eigene Applikation bereit.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Package importieren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6075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Custom Package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386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 Windows Umgebung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Renderservers</a:t>
            </a:r>
            <a:r>
              <a:rPr lang="de-CH" baseline="0" dirty="0" smtClean="0"/>
              <a:t> bietet eine nicht-exotische Plattform</a:t>
            </a:r>
          </a:p>
          <a:p>
            <a:endParaRPr lang="de-CH" baseline="0" dirty="0" smtClean="0"/>
          </a:p>
          <a:p>
            <a:r>
              <a:rPr lang="de-CH" baseline="0" dirty="0" smtClean="0"/>
              <a:t>Mittelframeworks wie bisher fallen komplett weg.</a:t>
            </a:r>
          </a:p>
          <a:p>
            <a:endParaRPr lang="de-CH" baseline="0" dirty="0" smtClean="0"/>
          </a:p>
          <a:p>
            <a:r>
              <a:rPr lang="de-CH" baseline="0" dirty="0" smtClean="0"/>
              <a:t>Plugin ist in der Sprache / Umgebung des Spieles, Applikation programmiert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2076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</a:t>
            </a: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Exportieren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703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Fertig!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8733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Zusätzliche Features, um Spezialfälle weitgehend abdecken zu können. Dazu gehören: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Platzierung</a:t>
            </a:r>
            <a:r>
              <a:rPr lang="de-CH" baseline="0" dirty="0" smtClean="0"/>
              <a:t> GUI</a:t>
            </a:r>
            <a:br>
              <a:rPr lang="de-CH" baseline="0" dirty="0" smtClean="0"/>
            </a:br>
            <a:r>
              <a:rPr lang="de-CH" baseline="0" dirty="0" smtClean="0"/>
              <a:t>Auf welche Leinwand alle 2D-Elemente gerendert werden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Benutzerdefinierter Cursor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Ersatz des </a:t>
            </a:r>
            <a:r>
              <a:rPr lang="en-US" baseline="0" dirty="0" err="1" smtClean="0"/>
              <a:t>Systemcursor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Kopie</a:t>
            </a:r>
            <a:r>
              <a:rPr lang="en-US" baseline="0" dirty="0" smtClean="0"/>
              <a:t> furs </a:t>
            </a:r>
            <a:r>
              <a:rPr lang="en-US" baseline="0" dirty="0" err="1" smtClean="0"/>
              <a:t>rechte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Auge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Sekundäre Kameras</a:t>
            </a:r>
            <a:br>
              <a:rPr lang="de-CH" baseline="0" dirty="0" smtClean="0"/>
            </a:br>
            <a:r>
              <a:rPr lang="de-CH" baseline="0" dirty="0" smtClean="0"/>
              <a:t>Beispielsweise </a:t>
            </a:r>
            <a:r>
              <a:rPr lang="de-CH" baseline="0" dirty="0" err="1" smtClean="0"/>
              <a:t>Minimap</a:t>
            </a:r>
            <a:r>
              <a:rPr lang="de-CH" baseline="0" dirty="0" smtClean="0"/>
              <a:t> oder Rückspiegel, frei auf einer Leinwand platzierbar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Sensitivität / Restriktion Achsen</a:t>
            </a:r>
            <a:br>
              <a:rPr lang="de-CH" baseline="0" dirty="0" smtClean="0"/>
            </a:br>
            <a:r>
              <a:rPr lang="de-CH" baseline="0" dirty="0" smtClean="0"/>
              <a:t>Proportionen reale / virtuelle Bewegung geändert werden. Beispielsweise 1Schritt im CAVE kann 5 Schritte in virtueller Welt sein.</a:t>
            </a:r>
            <a:br>
              <a:rPr lang="de-CH" baseline="0" dirty="0" smtClean="0"/>
            </a:br>
            <a:r>
              <a:rPr lang="de-CH" baseline="0" dirty="0" smtClean="0"/>
              <a:t>Oder Achsen selektiv komplett deaktivieren.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5706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Gliederung in 5</a:t>
            </a:r>
            <a:r>
              <a:rPr lang="de-CH" baseline="0" dirty="0" smtClean="0"/>
              <a:t> Bereiche</a:t>
            </a:r>
            <a:br>
              <a:rPr lang="de-CH" baseline="0" dirty="0" smtClean="0"/>
            </a:br>
            <a:r>
              <a:rPr lang="de-CH" baseline="0" dirty="0" smtClean="0"/>
              <a:t>(kurze Erklärung der Bereiche)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An dieser Stelle nur auf einige Punkte</a:t>
            </a:r>
            <a:r>
              <a:rPr lang="de-CH" baseline="0" dirty="0" smtClean="0"/>
              <a:t> eingehen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97402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6657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Das Tolle</a:t>
            </a:r>
            <a:r>
              <a:rPr lang="de-CH" baseline="0" dirty="0" smtClean="0"/>
              <a:t> daran: </a:t>
            </a:r>
            <a:r>
              <a:rPr lang="de-CH" dirty="0" smtClean="0"/>
              <a:t>Ausgewählte</a:t>
            </a:r>
            <a:r>
              <a:rPr lang="de-CH" baseline="0" dirty="0" smtClean="0"/>
              <a:t> Buttons entsprechen dem System-Input -&gt; Standard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Input-Klassen können verwendet werden, kein spezifischer Code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4815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3423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98200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Fast gesamte Ressourcen für Rendering</a:t>
            </a:r>
            <a:r>
              <a:rPr lang="de-CH" baseline="0" dirty="0" smtClean="0"/>
              <a:t> gebraucht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Keine unnötigen sonstigen ressourcenintensiven Scripts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Kleine Peaks sind </a:t>
            </a:r>
            <a:r>
              <a:rPr lang="de-CH" baseline="0" dirty="0" err="1" smtClean="0"/>
              <a:t>FixedUpdate</a:t>
            </a:r>
            <a:r>
              <a:rPr lang="de-CH" baseline="0" dirty="0" smtClean="0"/>
              <a:t>() Ausführungen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484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Auch Unity3D genannt</a:t>
            </a:r>
          </a:p>
          <a:p>
            <a:endParaRPr lang="de-CH" dirty="0" smtClean="0"/>
          </a:p>
          <a:p>
            <a:r>
              <a:rPr lang="de-CH" dirty="0" smtClean="0"/>
              <a:t>Bietet Graphikrendering auf der Basis von OpenGL</a:t>
            </a:r>
            <a:r>
              <a:rPr lang="de-CH" baseline="0" dirty="0" smtClean="0"/>
              <a:t> und / oder </a:t>
            </a:r>
            <a:r>
              <a:rPr lang="de-CH" baseline="0" dirty="0" err="1" smtClean="0"/>
              <a:t>Direct</a:t>
            </a:r>
            <a:r>
              <a:rPr lang="de-CH" baseline="0" dirty="0" smtClean="0"/>
              <a:t> 3D (Je nach Plattform)</a:t>
            </a:r>
          </a:p>
          <a:p>
            <a:endParaRPr lang="de-CH" baseline="0" dirty="0" smtClean="0"/>
          </a:p>
          <a:p>
            <a:r>
              <a:rPr lang="de-CH" baseline="0" dirty="0" smtClean="0"/>
              <a:t>Aktuelle Beleuchtungsmodelle wie Bumpmapping, </a:t>
            </a:r>
            <a:r>
              <a:rPr lang="de-CH" baseline="0" dirty="0" err="1" smtClean="0"/>
              <a:t>Shadowmaps</a:t>
            </a:r>
            <a:r>
              <a:rPr lang="de-CH" baseline="0" dirty="0" smtClean="0"/>
              <a:t>, und weitere werden unterstützt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Animationen, Sound, Physik, AI, Scripting, Netzwerk,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 wird alles </a:t>
            </a:r>
            <a:r>
              <a:rPr lang="de-CH" baseline="0" dirty="0" err="1" smtClean="0"/>
              <a:t>InHouse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unterstüzt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Erweiterungen (</a:t>
            </a:r>
            <a:r>
              <a:rPr lang="de-CH" baseline="0" dirty="0" err="1" smtClean="0"/>
              <a:t>Terrainbuilder</a:t>
            </a:r>
            <a:r>
              <a:rPr lang="de-CH" baseline="0" dirty="0" smtClean="0"/>
              <a:t>, Partikeleffekte, </a:t>
            </a:r>
            <a:r>
              <a:rPr lang="de-CH" baseline="0" dirty="0" err="1" smtClean="0"/>
              <a:t>etc</a:t>
            </a:r>
            <a:r>
              <a:rPr lang="de-CH" baseline="0" dirty="0" smtClean="0"/>
              <a:t>) als </a:t>
            </a:r>
            <a:r>
              <a:rPr lang="de-CH" baseline="0" dirty="0" err="1" smtClean="0"/>
              <a:t>Plugins</a:t>
            </a:r>
            <a:r>
              <a:rPr lang="de-CH" baseline="0" dirty="0" smtClean="0"/>
              <a:t> Verfügbar</a:t>
            </a:r>
          </a:p>
          <a:p>
            <a:endParaRPr lang="de-CH" dirty="0" smtClean="0"/>
          </a:p>
          <a:p>
            <a:r>
              <a:rPr lang="de-CH" dirty="0" err="1" smtClean="0"/>
              <a:t>Assetstore</a:t>
            </a:r>
            <a:r>
              <a:rPr lang="de-CH" dirty="0" smtClean="0"/>
              <a:t> als grosse</a:t>
            </a:r>
            <a:r>
              <a:rPr lang="de-CH" baseline="0" dirty="0" smtClean="0"/>
              <a:t> Datenbank im Web</a:t>
            </a:r>
          </a:p>
          <a:p>
            <a:endParaRPr lang="de-CH" baseline="0" dirty="0" smtClean="0"/>
          </a:p>
          <a:p>
            <a:r>
              <a:rPr lang="de-CH" baseline="0" dirty="0" smtClean="0"/>
              <a:t>-- etc….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058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6526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843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(Vier Schritte kurz erklären)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Für unerfahrene Benutzer geeignet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7059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0877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889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597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2339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3195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9228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300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err="1" smtClean="0"/>
              <a:t>Entwicklet</a:t>
            </a:r>
            <a:r>
              <a:rPr lang="de-CH" baseline="0" dirty="0" smtClean="0"/>
              <a:t> von Kunstprofessor Daniel </a:t>
            </a:r>
            <a:r>
              <a:rPr lang="de-CH" baseline="0" dirty="0" err="1" smtClean="0"/>
              <a:t>Sandin</a:t>
            </a:r>
            <a:r>
              <a:rPr lang="de-CH" baseline="0" dirty="0" smtClean="0"/>
              <a:t> und den Informatikern Tom </a:t>
            </a:r>
            <a:r>
              <a:rPr lang="de-CH" baseline="0" dirty="0" err="1" smtClean="0"/>
              <a:t>DeFanti</a:t>
            </a:r>
            <a:r>
              <a:rPr lang="de-CH" baseline="0" dirty="0" smtClean="0"/>
              <a:t> und Carolina Cruz-Neira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75054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Planung: Von Anfang an grosser Einsatz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 (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Module von Herrn </a:t>
            </a:r>
            <a:r>
              <a:rPr lang="de-CH" baseline="0" dirty="0" err="1" smtClean="0"/>
              <a:t>Hudritsch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Lerneffekt: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, Trackingsystem (Interaktion mit Soft- / Hardware)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Weitere Arbeiten: </a:t>
            </a:r>
            <a:r>
              <a:rPr lang="de-CH" baseline="0" dirty="0" err="1" smtClean="0"/>
              <a:t>Warping</a:t>
            </a:r>
            <a:r>
              <a:rPr lang="de-CH" baseline="0" dirty="0" smtClean="0"/>
              <a:t>, Devices (Trackingball), Updates bei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Updates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Zielstrebige Umsetzung</a:t>
            </a:r>
            <a:r>
              <a:rPr lang="de-CH" baseline="0" smtClean="0"/>
              <a:t>,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71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146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WorldViz</a:t>
            </a:r>
            <a:r>
              <a:rPr lang="de-CH" baseline="0" dirty="0" smtClean="0"/>
              <a:t>: Amerikanisches Unternehmen, gegründet 2002.</a:t>
            </a:r>
          </a:p>
          <a:p>
            <a:r>
              <a:rPr lang="de-CH" baseline="0" dirty="0" smtClean="0"/>
              <a:t>Grosser Anbieter, Kunden wie Stanford Uni, Universität of California, US </a:t>
            </a:r>
            <a:r>
              <a:rPr lang="de-CH" baseline="0" dirty="0" err="1" smtClean="0"/>
              <a:t>Army</a:t>
            </a:r>
            <a:r>
              <a:rPr lang="de-CH" baseline="0" dirty="0" smtClean="0"/>
              <a:t>, Uni Zürich / ETH</a:t>
            </a:r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690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8639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284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Massstabsgetreue</a:t>
            </a:r>
            <a:r>
              <a:rPr lang="de-CH" baseline="0" dirty="0" smtClean="0"/>
              <a:t> Abbildung realer CAVE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Interaktionen</a:t>
            </a:r>
            <a:r>
              <a:rPr lang="de-CH" baseline="0" dirty="0" smtClean="0"/>
              <a:t> Devices / CAVE abbildbar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Position des Benutzers in Relation zum CAVE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6483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Normaler virtueller CAVE in dessen Zentrum.</a:t>
            </a:r>
          </a:p>
          <a:p>
            <a:endParaRPr lang="de-CH" dirty="0" smtClean="0"/>
          </a:p>
          <a:p>
            <a:r>
              <a:rPr lang="de-CH" dirty="0" smtClean="0"/>
              <a:t>Für was?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Berechnung </a:t>
            </a:r>
            <a:r>
              <a:rPr lang="de-CH" dirty="0" err="1" smtClean="0"/>
              <a:t>Viewfrustums</a:t>
            </a:r>
            <a:endParaRPr lang="de-CH" dirty="0" smtClean="0"/>
          </a:p>
          <a:p>
            <a:pPr marL="171450" indent="-171450">
              <a:buFontTx/>
              <a:buChar char="-"/>
            </a:pPr>
            <a:r>
              <a:rPr lang="de-CH" dirty="0" smtClean="0"/>
              <a:t>Platzierung GUI-Elemente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5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" b="3790"/>
          <a:stretch/>
        </p:blipFill>
        <p:spPr bwMode="auto">
          <a:xfrm>
            <a:off x="1225485" y="1943061"/>
            <a:ext cx="3469063" cy="23054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«Erstellen eines Unity Plugins, welches das Multiscreen Stereo Rendering, das Tracking sowie die </a:t>
            </a:r>
            <a:r>
              <a:rPr lang="de-DE" dirty="0" smtClean="0"/>
              <a:t>Anpassung des </a:t>
            </a:r>
            <a:r>
              <a:rPr lang="de-DE" dirty="0"/>
              <a:t>Frustums übernimmt</a:t>
            </a:r>
            <a:r>
              <a:rPr lang="de-DE" dirty="0" smtClean="0"/>
              <a:t>»</a:t>
            </a:r>
          </a:p>
          <a:p>
            <a:endParaRPr lang="de-DE" dirty="0" smtClean="0"/>
          </a:p>
          <a:p>
            <a:r>
              <a:rPr lang="de-CH" dirty="0"/>
              <a:t>«Verwendung der vorhandenen </a:t>
            </a:r>
            <a:r>
              <a:rPr lang="de-CH" dirty="0" smtClean="0"/>
              <a:t>Installationen </a:t>
            </a:r>
            <a:r>
              <a:rPr lang="de-CH" dirty="0"/>
              <a:t>und VR-Eingabegeräten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Demoapplikationen erstellen für den CAVE der BFH</a:t>
            </a:r>
            <a:r>
              <a:rPr lang="de-CH" dirty="0" smtClean="0"/>
              <a:t>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Abdeckung Spezialfälle wie sekundäre Kameras, benutzerspezifisches GUI, Mouse Cursor, </a:t>
            </a:r>
            <a:r>
              <a:rPr lang="de-CH" dirty="0" smtClean="0"/>
              <a:t>etc.»</a:t>
            </a:r>
          </a:p>
          <a:p>
            <a:endParaRPr lang="de-CH" dirty="0"/>
          </a:p>
          <a:p>
            <a:r>
              <a:rPr lang="de-CH" dirty="0" smtClean="0"/>
              <a:t>«</a:t>
            </a:r>
            <a:r>
              <a:rPr lang="de-CH" dirty="0"/>
              <a:t>Schritt für Schritt Anleitung für die Verwendung des </a:t>
            </a:r>
            <a:r>
              <a:rPr lang="de-CH" dirty="0" err="1"/>
              <a:t>Plugins</a:t>
            </a:r>
            <a:r>
              <a:rPr lang="de-CH" dirty="0"/>
              <a:t>»</a:t>
            </a:r>
          </a:p>
          <a:p>
            <a:endParaRPr lang="de-DE" dirty="0" smtClean="0"/>
          </a:p>
          <a:p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Meilensteine</a:t>
            </a:r>
            <a:endParaRPr lang="de-CH" dirty="0" smtClean="0">
              <a:solidFill>
                <a:srgbClr val="697D91"/>
              </a:solidFill>
            </a:endParaRPr>
          </a:p>
          <a:p>
            <a:r>
              <a:rPr lang="de-CH" dirty="0"/>
              <a:t>Prototypen (Tracking, Plugin </a:t>
            </a:r>
            <a:r>
              <a:rPr lang="de-CH" dirty="0" smtClean="0"/>
              <a:t>als Asset oder </a:t>
            </a:r>
            <a:r>
              <a:rPr lang="de-CH" dirty="0" err="1"/>
              <a:t>d</a:t>
            </a:r>
            <a:r>
              <a:rPr lang="de-CH" dirty="0" err="1" smtClean="0"/>
              <a:t>ll</a:t>
            </a:r>
            <a:r>
              <a:rPr lang="de-CH" dirty="0" smtClean="0"/>
              <a:t>)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Tracking </a:t>
            </a:r>
          </a:p>
          <a:p>
            <a:r>
              <a:rPr lang="de-CH" dirty="0" smtClean="0"/>
              <a:t>Abschluss </a:t>
            </a:r>
            <a:r>
              <a:rPr lang="de-CH" dirty="0" err="1"/>
              <a:t>Plugin</a:t>
            </a:r>
            <a:endParaRPr lang="de-CH" dirty="0"/>
          </a:p>
          <a:p>
            <a:r>
              <a:rPr lang="de-CH" dirty="0" smtClean="0"/>
              <a:t>Abschluss </a:t>
            </a:r>
            <a:r>
              <a:rPr lang="de-CH" dirty="0"/>
              <a:t>Handbuch, Dokumente, </a:t>
            </a:r>
            <a:r>
              <a:rPr lang="de-CH" dirty="0" smtClean="0"/>
              <a:t>Präsentation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Risikoanalyse</a:t>
            </a:r>
            <a:endParaRPr lang="de-CH" dirty="0"/>
          </a:p>
          <a:p>
            <a:r>
              <a:rPr lang="de-CH" dirty="0"/>
              <a:t>Neue </a:t>
            </a:r>
            <a:r>
              <a:rPr lang="de-CH" dirty="0" smtClean="0"/>
              <a:t>Infrastruktur</a:t>
            </a:r>
          </a:p>
          <a:p>
            <a:r>
              <a:rPr lang="de-CH" dirty="0" smtClean="0"/>
              <a:t>Ältere </a:t>
            </a:r>
            <a:r>
              <a:rPr lang="de-CH" dirty="0"/>
              <a:t>Hardware (</a:t>
            </a:r>
            <a:r>
              <a:rPr lang="de-CH" dirty="0" smtClean="0"/>
              <a:t>Ausfälle)</a:t>
            </a:r>
          </a:p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08" y="360000"/>
            <a:ext cx="1827792" cy="13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3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Weitere Punkte</a:t>
            </a:r>
            <a:endParaRPr lang="de-CH" dirty="0" smtClean="0"/>
          </a:p>
          <a:p>
            <a:r>
              <a:rPr lang="de-CH" dirty="0" smtClean="0"/>
              <a:t>Kritische Punkte</a:t>
            </a:r>
          </a:p>
          <a:p>
            <a:pPr lvl="1"/>
            <a:r>
              <a:rPr lang="de-CH" dirty="0" smtClean="0"/>
              <a:t>VRPN</a:t>
            </a:r>
          </a:p>
          <a:p>
            <a:pPr lvl="1"/>
            <a:r>
              <a:rPr lang="de-CH" dirty="0" smtClean="0"/>
              <a:t>Plugin-Architektur</a:t>
            </a:r>
          </a:p>
          <a:p>
            <a:pPr lvl="1"/>
            <a:r>
              <a:rPr lang="de-CH" dirty="0" smtClean="0"/>
              <a:t>Performance</a:t>
            </a:r>
            <a:endParaRPr lang="de-CH" dirty="0"/>
          </a:p>
          <a:p>
            <a:endParaRPr lang="de-CH" dirty="0" smtClean="0"/>
          </a:p>
          <a:p>
            <a:r>
              <a:rPr lang="de-CH" dirty="0" smtClean="0"/>
              <a:t>Aufteilung</a:t>
            </a:r>
            <a:r>
              <a:rPr lang="de-CH" baseline="0" dirty="0" smtClean="0"/>
              <a:t> Arbeiten</a:t>
            </a:r>
          </a:p>
          <a:p>
            <a:pPr lvl="1"/>
            <a:r>
              <a:rPr lang="de-CH" baseline="0" dirty="0" smtClean="0"/>
              <a:t>Teilprojekte / Schwerpunkte</a:t>
            </a:r>
            <a:endParaRPr lang="de-CH" dirty="0"/>
          </a:p>
          <a:p>
            <a:pPr lvl="1"/>
            <a:r>
              <a:rPr lang="de-CH" dirty="0" err="1" smtClean="0"/>
              <a:t>Pairprogramming</a:t>
            </a:r>
            <a:r>
              <a:rPr lang="de-CH" dirty="0" smtClean="0"/>
              <a:t> </a:t>
            </a:r>
            <a:r>
              <a:rPr lang="de-CH" dirty="0" smtClean="0"/>
              <a:t>/ Diskussionen im CAVE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dirty="0" smtClean="0"/>
              <a:t>Priorisierungen</a:t>
            </a:r>
            <a:endParaRPr lang="de-CH" dirty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Worst Case Szenario</a:t>
            </a:r>
          </a:p>
          <a:p>
            <a:r>
              <a:rPr lang="de-CH" dirty="0" smtClean="0"/>
              <a:t>Plan B?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Projektmanagement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427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8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2558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Massstabsgetreue Abbildung des realen CAVEs</a:t>
            </a:r>
          </a:p>
          <a:p>
            <a:pPr lvl="1"/>
            <a:r>
              <a:rPr lang="de-CH" dirty="0" smtClean="0"/>
              <a:t>Interaktionen mit Devices</a:t>
            </a:r>
          </a:p>
          <a:p>
            <a:pPr lvl="1"/>
            <a:r>
              <a:rPr lang="de-CH" dirty="0" smtClean="0"/>
              <a:t>Position des Benutzers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197" y="3193336"/>
            <a:ext cx="3409606" cy="263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0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Vergrösserte Variante virtueller CAVE</a:t>
            </a:r>
          </a:p>
          <a:p>
            <a:r>
              <a:rPr lang="de-CH" dirty="0" smtClean="0"/>
              <a:t>Normaler virtueller CAVE im Zentrum</a:t>
            </a:r>
          </a:p>
          <a:p>
            <a:r>
              <a:rPr lang="de-CH" dirty="0" smtClean="0"/>
              <a:t>Funktion</a:t>
            </a:r>
          </a:p>
          <a:p>
            <a:pPr lvl="1"/>
            <a:r>
              <a:rPr lang="de-CH" dirty="0" smtClean="0"/>
              <a:t>Berechnung Viewfrustum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CAVE XXL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04" y="3078865"/>
            <a:ext cx="5394992" cy="2982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1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 smtClean="0"/>
              <a:t>Position und Rotation </a:t>
            </a:r>
            <a:r>
              <a:rPr lang="de-CH" dirty="0"/>
              <a:t>Kopf Benutzer</a:t>
            </a:r>
          </a:p>
          <a:p>
            <a:r>
              <a:rPr lang="de-CH" dirty="0"/>
              <a:t>Entspricht Position aller </a:t>
            </a:r>
            <a:r>
              <a:rPr lang="de-CH" dirty="0" smtClean="0"/>
              <a:t>Kameras</a:t>
            </a:r>
          </a:p>
          <a:p>
            <a:r>
              <a:rPr lang="de-CH" dirty="0" smtClean="0"/>
              <a:t>Basis für Berechnung Perspektive</a:t>
            </a:r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Stereoskopie</a:t>
            </a:r>
            <a:endParaRPr lang="de-CH" dirty="0"/>
          </a:p>
          <a:p>
            <a:r>
              <a:rPr lang="de-CH" dirty="0" err="1" smtClean="0"/>
              <a:t>Beamer</a:t>
            </a:r>
            <a:r>
              <a:rPr lang="de-CH" dirty="0" smtClean="0"/>
              <a:t> </a:t>
            </a:r>
            <a:r>
              <a:rPr lang="de-CH" dirty="0"/>
              <a:t>mit Polfilter</a:t>
            </a:r>
          </a:p>
          <a:p>
            <a:r>
              <a:rPr lang="de-CH" dirty="0"/>
              <a:t>Polgefilterte Brillen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Eyes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Funktion</a:t>
            </a:r>
          </a:p>
          <a:p>
            <a:r>
              <a:rPr lang="de-CH" dirty="0"/>
              <a:t>Primäres Inputgerät</a:t>
            </a:r>
          </a:p>
          <a:p>
            <a:r>
              <a:rPr lang="de-CH" dirty="0"/>
              <a:t>Position und Rotation werden </a:t>
            </a:r>
            <a:r>
              <a:rPr lang="de-CH" dirty="0" smtClean="0"/>
              <a:t>ermittelt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Simulation Maus</a:t>
            </a:r>
          </a:p>
          <a:p>
            <a:r>
              <a:rPr lang="de-CH" dirty="0"/>
              <a:t>Mouse Cursor Position auf OS Level setzen</a:t>
            </a:r>
          </a:p>
          <a:p>
            <a:r>
              <a:rPr lang="de-CH" dirty="0"/>
              <a:t>Unerlässlich für generische Steuerung Applikationen</a:t>
            </a:r>
          </a:p>
          <a:p>
            <a:endParaRPr lang="de-CH" dirty="0"/>
          </a:p>
          <a:p>
            <a:pPr marL="0" indent="0">
              <a:buNone/>
            </a:pPr>
            <a:endParaRPr lang="de-CH" dirty="0">
              <a:solidFill>
                <a:srgbClr val="697D9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Virtual Wand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Schnittpunkt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Ermittlung Schnittpunkt Wand / CAVE mittels </a:t>
            </a:r>
            <a:r>
              <a:rPr lang="de-CH" dirty="0" err="1" smtClean="0"/>
              <a:t>Raycast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79" y="2871758"/>
            <a:ext cx="4634441" cy="323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Vision, Ziele der Arbeit</a:t>
            </a:r>
          </a:p>
          <a:p>
            <a:r>
              <a:rPr lang="de-CH" dirty="0" err="1"/>
              <a:t>Unity</a:t>
            </a:r>
            <a:r>
              <a:rPr lang="de-CH" dirty="0"/>
              <a:t>-Umgebung, Protokolle, Software, Vorarbeiten</a:t>
            </a:r>
          </a:p>
          <a:p>
            <a:r>
              <a:rPr lang="de-CH" dirty="0"/>
              <a:t>Projektmanagement, Milestones</a:t>
            </a:r>
          </a:p>
          <a:p>
            <a:r>
              <a:rPr lang="de-CH" dirty="0"/>
              <a:t>Komponenten, </a:t>
            </a:r>
            <a:r>
              <a:rPr lang="de-CH" dirty="0" err="1"/>
              <a:t>Aktoren</a:t>
            </a:r>
            <a:r>
              <a:rPr lang="de-CH" dirty="0"/>
              <a:t> </a:t>
            </a:r>
          </a:p>
          <a:p>
            <a:r>
              <a:rPr lang="de-CH" dirty="0" err="1"/>
              <a:t>Plugin</a:t>
            </a:r>
            <a:endParaRPr lang="de-CH" dirty="0"/>
          </a:p>
          <a:p>
            <a:r>
              <a:rPr lang="de-CH" dirty="0"/>
              <a:t>Demo Apps</a:t>
            </a:r>
          </a:p>
          <a:p>
            <a:r>
              <a:rPr lang="de-CH" dirty="0"/>
              <a:t>Handbuch</a:t>
            </a:r>
          </a:p>
          <a:p>
            <a:r>
              <a:rPr lang="de-CH" dirty="0"/>
              <a:t>Fazit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19296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>
                <a:solidFill>
                  <a:srgbClr val="697D91"/>
                </a:solidFill>
              </a:rPr>
              <a:t>Simulation </a:t>
            </a:r>
            <a:r>
              <a:rPr lang="de-CH" dirty="0" smtClean="0">
                <a:solidFill>
                  <a:srgbClr val="697D91"/>
                </a:solidFill>
              </a:rPr>
              <a:t>Buttons</a:t>
            </a:r>
            <a:endParaRPr lang="de-CH" dirty="0"/>
          </a:p>
          <a:p>
            <a:r>
              <a:rPr lang="de-CH" dirty="0" smtClean="0"/>
              <a:t>Buttons auf Wand lassen sich frei zuordnen</a:t>
            </a:r>
          </a:p>
          <a:p>
            <a:r>
              <a:rPr lang="de-CH" dirty="0" smtClean="0"/>
              <a:t>Entspricht einer Tastatureingabe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>
                <a:solidFill>
                  <a:srgbClr val="697D91"/>
                </a:solidFill>
              </a:rPr>
              <a:t>Analoger Joystick</a:t>
            </a:r>
          </a:p>
          <a:p>
            <a:r>
              <a:rPr lang="de-CH" dirty="0" smtClean="0"/>
              <a:t>Werte über API auslesbar</a:t>
            </a:r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 err="1" smtClean="0">
                <a:solidFill>
                  <a:srgbClr val="697D91"/>
                </a:solidFill>
              </a:rPr>
              <a:t>Smoothing</a:t>
            </a: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Euro Filter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Wand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Funktion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Beinhaltet alle 8 Kameras für Stereoskopie</a:t>
            </a:r>
          </a:p>
          <a:p>
            <a:r>
              <a:rPr lang="de-CH" dirty="0"/>
              <a:t>Zusätzliche Kameras für GUI-Elemente / Cursor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70" y="3294239"/>
            <a:ext cx="3072260" cy="22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Camera</a:t>
            </a:r>
            <a:r>
              <a:rPr lang="de-CH" dirty="0"/>
              <a:t> Container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Anordnung </a:t>
            </a:r>
            <a:r>
              <a:rPr lang="de-CH" dirty="0" err="1" smtClean="0"/>
              <a:t>Viewports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Verteilung wie in </a:t>
            </a:r>
            <a:r>
              <a:rPr lang="de-CH" dirty="0" err="1"/>
              <a:t>Mosaic</a:t>
            </a:r>
            <a:r>
              <a:rPr lang="de-CH" dirty="0"/>
              <a:t> festgelegt</a:t>
            </a:r>
          </a:p>
          <a:p>
            <a:r>
              <a:rPr lang="de-CH" dirty="0"/>
              <a:t>Acht </a:t>
            </a:r>
            <a:r>
              <a:rPr lang="de-CH" dirty="0" err="1"/>
              <a:t>Viewports</a:t>
            </a:r>
            <a:r>
              <a:rPr lang="de-CH" dirty="0"/>
              <a:t>, für jede Leinwand zwei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83" y="3280852"/>
            <a:ext cx="64579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Pyramide erstellt aus Startpunkt Kamera und Ecken</a:t>
            </a:r>
            <a:r>
              <a:rPr lang="de-CH" dirty="0"/>
              <a:t/>
            </a:r>
            <a:br>
              <a:rPr lang="de-CH" dirty="0"/>
            </a:br>
            <a:r>
              <a:rPr lang="de-CH" dirty="0" smtClean="0"/>
              <a:t>der Projektionsfläche</a:t>
            </a:r>
          </a:p>
          <a:p>
            <a:endParaRPr lang="de-CH" dirty="0" smtClean="0"/>
          </a:p>
          <a:p>
            <a:r>
              <a:rPr lang="de-CH" dirty="0" smtClean="0"/>
              <a:t>Bildet das 3D Bild auf den 2D Screen ab</a:t>
            </a:r>
          </a:p>
          <a:p>
            <a:endParaRPr lang="de-CH" dirty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Frustum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0" y="3437890"/>
            <a:ext cx="5064714" cy="26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Verwendung Eckpunkte des CAVE XXL</a:t>
            </a:r>
          </a:p>
          <a:p>
            <a:r>
              <a:rPr lang="de-CH" dirty="0" smtClean="0"/>
              <a:t>Normaler CAVE je nach Position zu grosses </a:t>
            </a:r>
            <a:r>
              <a:rPr lang="de-CH" dirty="0" err="1" smtClean="0"/>
              <a:t>FoV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56" y="2690885"/>
            <a:ext cx="5364088" cy="3056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74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Off Axis </a:t>
            </a:r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/>
              <a:t>Kamera ist nicht immer mittig vor der Projektionsfläche</a:t>
            </a:r>
          </a:p>
          <a:p>
            <a:r>
              <a:rPr lang="de-DE" dirty="0" smtClean="0"/>
              <a:t>Symmetrie </a:t>
            </a:r>
            <a:r>
              <a:rPr lang="de-DE" dirty="0"/>
              <a:t>fällt weg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7" y="3331026"/>
            <a:ext cx="644932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CAVE XXL</a:t>
            </a:r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473" y="2160000"/>
            <a:ext cx="6886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Frustum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Lösungen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DE" dirty="0" smtClean="0"/>
              <a:t>GPP Kooima</a:t>
            </a:r>
          </a:p>
          <a:p>
            <a:endParaRPr lang="de-DE" dirty="0" smtClean="0"/>
          </a:p>
          <a:p>
            <a:pPr lvl="1"/>
            <a:r>
              <a:rPr lang="de-DE" dirty="0" smtClean="0"/>
              <a:t>Nachträgliches</a:t>
            </a:r>
            <a:r>
              <a:rPr lang="de-DE" baseline="0" dirty="0" smtClean="0"/>
              <a:t> Anpassen des </a:t>
            </a:r>
            <a:r>
              <a:rPr lang="de-DE" baseline="0" dirty="0" err="1" smtClean="0"/>
              <a:t>FoVs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Falls die </a:t>
            </a:r>
            <a:r>
              <a:rPr lang="de-DE" baseline="0" dirty="0" err="1" smtClean="0"/>
              <a:t>Screengrösse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aspect</a:t>
            </a:r>
            <a:r>
              <a:rPr lang="de-DE" dirty="0" smtClean="0"/>
              <a:t>) sich </a:t>
            </a:r>
            <a:r>
              <a:rPr lang="de-DE" dirty="0" smtClean="0"/>
              <a:t>verändert</a:t>
            </a:r>
            <a:endParaRPr lang="de-DE" baseline="0" dirty="0" smtClean="0"/>
          </a:p>
          <a:p>
            <a:pPr lvl="1"/>
            <a:endParaRPr lang="de-DE" baseline="0" dirty="0" smtClean="0"/>
          </a:p>
          <a:p>
            <a:pPr lvl="1"/>
            <a:r>
              <a:rPr lang="de-DE" baseline="0" dirty="0" smtClean="0"/>
              <a:t>Wann verändert sich die</a:t>
            </a:r>
            <a:r>
              <a:rPr lang="de-DE" dirty="0" smtClean="0"/>
              <a:t> </a:t>
            </a:r>
            <a:r>
              <a:rPr lang="de-DE" dirty="0" err="1" smtClean="0"/>
              <a:t>Screengrösse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/>
              <a:t>Bei breiten Frustums im Vergleich zur Projektionsfläche (Wand)</a:t>
            </a:r>
            <a:endParaRPr lang="de-DE" baseline="0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baseline="0" dirty="0" smtClean="0"/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dirty="0" smtClean="0"/>
              <a:t>	</a:t>
            </a:r>
            <a:r>
              <a:rPr lang="de-DE" baseline="0" dirty="0" smtClean="0"/>
              <a:t>FoV = </a:t>
            </a:r>
            <a:r>
              <a:rPr lang="de-DE" baseline="0" dirty="0" err="1" smtClean="0"/>
              <a:t>arctan</a:t>
            </a:r>
            <a:r>
              <a:rPr lang="de-DE" baseline="0" dirty="0" smtClean="0"/>
              <a:t>(</a:t>
            </a:r>
            <a:r>
              <a:rPr lang="de-DE" baseline="0" dirty="0" err="1" smtClean="0"/>
              <a:t>Screengrösse</a:t>
            </a:r>
            <a:r>
              <a:rPr lang="de-DE" baseline="0" dirty="0" smtClean="0"/>
              <a:t>/2*Brennweite)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0" y="360000"/>
            <a:ext cx="1536508" cy="1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</a:t>
            </a:r>
            <a:r>
              <a:rPr lang="de-CH" baseline="0" dirty="0" smtClean="0"/>
              <a:t>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23482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 Szene im Plugin</a:t>
            </a:r>
          </a:p>
          <a:p>
            <a:r>
              <a:rPr lang="de-CH" dirty="0" smtClean="0"/>
              <a:t>Debuggen, Einstellungen Testen, voll funktionsfähige Schnittstellen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Visualisierter 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30" y="2890309"/>
            <a:ext cx="7977352" cy="290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48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Zukünftige</a:t>
            </a:r>
            <a:r>
              <a:rPr lang="de-CH" baseline="0" dirty="0" smtClean="0"/>
              <a:t> Verwendung des </a:t>
            </a:r>
            <a:r>
              <a:rPr lang="de-CH" baseline="0" dirty="0" err="1" smtClean="0"/>
              <a:t>Plugins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9181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1439863"/>
            <a:ext cx="741331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Sequenzdiagram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31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46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55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94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043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90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26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58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4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46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Zukünftige Verwendung</a:t>
            </a:r>
            <a:r>
              <a:rPr lang="de-CH" baseline="0" dirty="0" smtClean="0"/>
              <a:t> des </a:t>
            </a:r>
            <a:r>
              <a:rPr lang="de-CH" baseline="0" dirty="0" err="1" smtClean="0"/>
              <a:t>Plugins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Plug</a:t>
            </a:r>
            <a:r>
              <a:rPr lang="de-CH" baseline="0" dirty="0" smtClean="0"/>
              <a:t> &amp; Play / Drag &amp; Drop</a:t>
            </a:r>
          </a:p>
          <a:p>
            <a:endParaRPr lang="de-CH" baseline="0" dirty="0" smtClean="0"/>
          </a:p>
          <a:p>
            <a:r>
              <a:rPr lang="de-CH" baseline="0" dirty="0" smtClean="0"/>
              <a:t>Innerhalb Minuten verwendbar</a:t>
            </a:r>
          </a:p>
          <a:p>
            <a:endParaRPr lang="de-CH" baseline="0" dirty="0" smtClean="0"/>
          </a:p>
          <a:p>
            <a:r>
              <a:rPr lang="de-CH" dirty="0" smtClean="0"/>
              <a:t>Konfigurier- und erweiterbar</a:t>
            </a:r>
          </a:p>
          <a:p>
            <a:endParaRPr lang="de-CH" baseline="0" dirty="0" smtClean="0"/>
          </a:p>
          <a:p>
            <a:r>
              <a:rPr lang="de-CH" baseline="0" dirty="0" smtClean="0"/>
              <a:t>CAVE - Hardware erweiterbar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923" y="1440000"/>
            <a:ext cx="3774277" cy="28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999" y="900000"/>
            <a:ext cx="8960001" cy="504000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073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832765"/>
            <a:ext cx="3816299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Package importieren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1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de-CH" dirty="0" err="1" smtClean="0"/>
              <a:t>Prefab</a:t>
            </a:r>
            <a:r>
              <a:rPr lang="de-CH" dirty="0" smtClean="0"/>
              <a:t> in die Hierarchie ziehen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5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de-CH" dirty="0" smtClean="0"/>
              <a:t>Exportieren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832765"/>
            <a:ext cx="3816298" cy="3131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Verwendung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4"/>
            </a:pPr>
            <a:r>
              <a:rPr lang="de-CH" dirty="0" smtClean="0"/>
              <a:t>Fertig!</a:t>
            </a:r>
          </a:p>
          <a:p>
            <a:pPr marL="342900" indent="-342900">
              <a:buFont typeface="+mj-lt"/>
              <a:buAutoNum type="arabicPeriod" startAt="4"/>
            </a:pPr>
            <a:endParaRPr lang="de-CH" dirty="0"/>
          </a:p>
          <a:p>
            <a:pPr marL="342900" indent="-342900">
              <a:buFont typeface="+mj-lt"/>
              <a:buAutoNum type="arabicPeriod" startAt="4"/>
            </a:pP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2948044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36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Zusätzliche Features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CH" dirty="0" smtClean="0"/>
              <a:t>Platzierung GUI</a:t>
            </a:r>
          </a:p>
          <a:p>
            <a:pPr>
              <a:buFontTx/>
              <a:buChar char="-"/>
            </a:pPr>
            <a:r>
              <a:rPr lang="de-CH" dirty="0" smtClean="0"/>
              <a:t>Benutzerdefinierter Cursor</a:t>
            </a:r>
          </a:p>
          <a:p>
            <a:pPr>
              <a:buFontTx/>
              <a:buChar char="-"/>
            </a:pPr>
            <a:r>
              <a:rPr lang="de-CH" dirty="0" smtClean="0"/>
              <a:t>Sekundäre Kameras</a:t>
            </a:r>
          </a:p>
          <a:p>
            <a:pPr>
              <a:buFontTx/>
              <a:buChar char="-"/>
            </a:pPr>
            <a:r>
              <a:rPr lang="de-CH" dirty="0" smtClean="0"/>
              <a:t>Sensitivität / Restriktion Achsen der Devices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1528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Gliederung in 5 Bereiche</a:t>
            </a:r>
          </a:p>
          <a:p>
            <a:r>
              <a:rPr lang="de-CH" dirty="0" smtClean="0"/>
              <a:t>Zusätzlich über </a:t>
            </a:r>
            <a:r>
              <a:rPr lang="de-CH" dirty="0"/>
              <a:t>API ansprechbar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9"/>
            <a:ext cx="679132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5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Position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Wand Buttons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3552"/>
            <a:ext cx="6791325" cy="2390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/ CAVE / WorldViz / VRPN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aseline="0" dirty="0" smtClean="0"/>
              <a:t>Verwendete </a:t>
            </a:r>
            <a:r>
              <a:rPr lang="de-CH" baseline="0" dirty="0" err="1" smtClean="0"/>
              <a:t>Engines</a:t>
            </a:r>
            <a:r>
              <a:rPr lang="de-CH" baseline="0" dirty="0" smtClean="0"/>
              <a:t>, Software, Protokolle, Installationen</a:t>
            </a:r>
          </a:p>
        </p:txBody>
      </p:sp>
    </p:spTree>
    <p:extLst>
      <p:ext uri="{BB962C8B-B14F-4D97-AF65-F5344CB8AC3E}">
        <p14:creationId xmlns:p14="http://schemas.microsoft.com/office/powerpoint/2010/main" val="2587349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Einstellungsmöglichkeiten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37" y="3106327"/>
            <a:ext cx="6791325" cy="2524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Reihe von Performanceoptimierungen vorgenommen</a:t>
            </a:r>
          </a:p>
          <a:p>
            <a:pPr lvl="1"/>
            <a:r>
              <a:rPr lang="de-CH" dirty="0" smtClean="0"/>
              <a:t>Komponenten initial referenzieren</a:t>
            </a:r>
          </a:p>
          <a:p>
            <a:pPr lvl="1"/>
            <a:r>
              <a:rPr lang="de-CH" dirty="0" err="1" smtClean="0"/>
              <a:t>FixedUpdate</a:t>
            </a:r>
            <a:r>
              <a:rPr lang="de-CH" dirty="0" smtClean="0"/>
              <a:t>() statt Update()</a:t>
            </a:r>
          </a:p>
          <a:p>
            <a:pPr lvl="1"/>
            <a:r>
              <a:rPr lang="de-CH" dirty="0" smtClean="0"/>
              <a:t>Distanz Wand </a:t>
            </a:r>
            <a:r>
              <a:rPr lang="de-CH" dirty="0" err="1" smtClean="0"/>
              <a:t>Raycast</a:t>
            </a:r>
            <a:endParaRPr lang="de-CH" dirty="0" smtClean="0"/>
          </a:p>
          <a:p>
            <a:pPr lvl="1"/>
            <a:r>
              <a:rPr lang="de-CH" dirty="0" smtClean="0"/>
              <a:t>Deaktivieren Rendering obsoleter Hauptkamera</a:t>
            </a:r>
          </a:p>
          <a:p>
            <a:pPr lvl="1"/>
            <a:r>
              <a:rPr lang="de-CH" dirty="0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43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Performance</a:t>
            </a:r>
            <a:endParaRPr lang="de-CH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2253043"/>
            <a:ext cx="8116729" cy="3782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Debugging Plattform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Dank Visualisierung virtueller Komponenten hervorragendes Debugging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44" y="3050328"/>
            <a:ext cx="5516111" cy="2987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8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r>
              <a:rPr lang="de-CH" baseline="0" dirty="0" smtClean="0"/>
              <a:t> Apps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baseline="0" dirty="0" err="1" smtClean="0"/>
          </a:p>
        </p:txBody>
      </p:sp>
    </p:spTree>
    <p:extLst>
      <p:ext uri="{BB962C8B-B14F-4D97-AF65-F5344CB8AC3E}">
        <p14:creationId xmlns:p14="http://schemas.microsoft.com/office/powerpoint/2010/main" val="165826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Schiessbude Wild</a:t>
            </a:r>
            <a:r>
              <a:rPr lang="de-CH" baseline="0" dirty="0" smtClean="0"/>
              <a:t> Western Stil</a:t>
            </a:r>
          </a:p>
          <a:p>
            <a:endParaRPr lang="de-CH" baseline="0" dirty="0" smtClean="0"/>
          </a:p>
          <a:p>
            <a:r>
              <a:rPr lang="de-CH" baseline="0" dirty="0" smtClean="0"/>
              <a:t>Wand als Inputgerät für</a:t>
            </a:r>
            <a:r>
              <a:rPr lang="de-CH" dirty="0" smtClean="0"/>
              <a:t> das rotierende Gewehr</a:t>
            </a:r>
          </a:p>
          <a:p>
            <a:endParaRPr lang="de-CH" dirty="0"/>
          </a:p>
          <a:p>
            <a:r>
              <a:rPr lang="de-CH" dirty="0" smtClean="0"/>
              <a:t>Audio, Partikeleffekte, Animationen, Modelle, Punktesystem, </a:t>
            </a:r>
            <a:br>
              <a:rPr lang="de-CH" dirty="0" smtClean="0"/>
            </a:br>
            <a:r>
              <a:rPr lang="de-CH" dirty="0" smtClean="0"/>
              <a:t>steuerbare Geschwindigkeit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15" y="3834429"/>
            <a:ext cx="2168485" cy="2168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43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80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Vorhandene</a:t>
            </a:r>
            <a:r>
              <a:rPr lang="de-CH" baseline="0" dirty="0" smtClean="0"/>
              <a:t> Models importieren &amp; verwenden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Simulation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Statisch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962" y="2562855"/>
            <a:ext cx="5208038" cy="3557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7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Echtes Testprojekt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29" y="2185347"/>
            <a:ext cx="5030142" cy="3772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05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Beispielprojekt Unity</a:t>
            </a:r>
            <a:endParaRPr lang="de-CH" dirty="0"/>
          </a:p>
        </p:txBody>
      </p:sp>
      <p:pic>
        <p:nvPicPr>
          <p:cNvPr id="5" name="car_insert_plugin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740" y="900000"/>
            <a:ext cx="8062260" cy="45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 smtClean="0"/>
              <a:t>Laufzeit- und Entwicklungsumgebung für Spiele</a:t>
            </a:r>
          </a:p>
          <a:p>
            <a:pPr marL="0" indent="0">
              <a:buNone/>
            </a:pPr>
            <a:endParaRPr lang="de-CH" dirty="0" smtClean="0"/>
          </a:p>
          <a:p>
            <a:r>
              <a:rPr lang="de-CH" dirty="0" err="1" smtClean="0"/>
              <a:t>Crossplattform</a:t>
            </a:r>
            <a:r>
              <a:rPr lang="de-CH" dirty="0" smtClean="0"/>
              <a:t> (15 Plattformen)</a:t>
            </a:r>
          </a:p>
          <a:p>
            <a:endParaRPr lang="de-CH" dirty="0" smtClean="0"/>
          </a:p>
          <a:p>
            <a:r>
              <a:rPr lang="de-CH" dirty="0" smtClean="0"/>
              <a:t>Version 1.0 Juni 2005</a:t>
            </a:r>
          </a:p>
          <a:p>
            <a:endParaRPr lang="de-CH" dirty="0" smtClean="0"/>
          </a:p>
          <a:p>
            <a:r>
              <a:rPr lang="de-CH" dirty="0" smtClean="0"/>
              <a:t>Aktuell Version 5.3.1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4589463" y="2083813"/>
            <a:ext cx="4051300" cy="2671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72" y="360000"/>
            <a:ext cx="1325227" cy="8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90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Analog Wii Sports</a:t>
            </a:r>
          </a:p>
          <a:p>
            <a:pPr marL="0" indent="0">
              <a:buNone/>
            </a:pP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OneBallTenPins</a:t>
            </a:r>
            <a:r>
              <a:rPr lang="de-CH" dirty="0" smtClean="0"/>
              <a:t> (Adv. Game </a:t>
            </a:r>
            <a:r>
              <a:rPr lang="de-CH" dirty="0" err="1" smtClean="0"/>
              <a:t>Dev</a:t>
            </a:r>
            <a:r>
              <a:rPr lang="de-CH" dirty="0" smtClean="0"/>
              <a:t> Modul Unity)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294" t="13841" b="8835"/>
          <a:stretch/>
        </p:blipFill>
        <p:spPr>
          <a:xfrm>
            <a:off x="3456878" y="1396300"/>
            <a:ext cx="5111122" cy="2275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t="14017" b="9923"/>
          <a:stretch/>
        </p:blipFill>
        <p:spPr>
          <a:xfrm>
            <a:off x="3455007" y="3976189"/>
            <a:ext cx="5112993" cy="2187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5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166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29214">
            <a:off x="4509846" y="906376"/>
            <a:ext cx="2880000" cy="404693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11375">
            <a:off x="5463330" y="1587780"/>
            <a:ext cx="2880000" cy="40273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Handbuch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Schritt für Schritt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CH" dirty="0" smtClean="0"/>
              <a:t>Systeme starten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Import Unity </a:t>
            </a:r>
            <a:r>
              <a:rPr lang="de-CH" dirty="0" smtClean="0"/>
              <a:t>Plugin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Export </a:t>
            </a:r>
            <a:r>
              <a:rPr lang="de-CH" dirty="0" smtClean="0"/>
              <a:t>Applikation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Einrichten Tracking</a:t>
            </a:r>
          </a:p>
          <a:p>
            <a:pPr marL="342900" indent="-342900">
              <a:buFont typeface="+mj-lt"/>
              <a:buAutoNum type="arabicPeriod"/>
            </a:pPr>
            <a:r>
              <a:rPr lang="de-CH" dirty="0" smtClean="0"/>
              <a:t>Applikation starten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60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7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05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701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76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2575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40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862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Entwicklung</a:t>
            </a:r>
            <a:r>
              <a:rPr lang="de-CH" baseline="0" dirty="0" smtClean="0"/>
              <a:t> 1992, University of Illinois Chicago</a:t>
            </a:r>
          </a:p>
          <a:p>
            <a:endParaRPr lang="de-CH" baseline="0" dirty="0" smtClean="0"/>
          </a:p>
          <a:p>
            <a:r>
              <a:rPr lang="de-CH" baseline="0" dirty="0" smtClean="0"/>
              <a:t>Anwendungsbeispiele CAD, Konstruktion, Simulation, Forschung, Unterhaltung</a:t>
            </a:r>
          </a:p>
          <a:p>
            <a:endParaRPr lang="de-CH" baseline="0" dirty="0" smtClean="0"/>
          </a:p>
          <a:p>
            <a:r>
              <a:rPr lang="de-CH" baseline="0" dirty="0" smtClean="0"/>
              <a:t>Erweiterbar mit haptischen Elementen, Bewegungstracking, 3D Sound System</a:t>
            </a:r>
          </a:p>
          <a:p>
            <a:endParaRPr lang="de-CH" dirty="0" smtClean="0"/>
          </a:p>
          <a:p>
            <a:r>
              <a:rPr lang="de-CH" baseline="0" dirty="0" smtClean="0"/>
              <a:t>BFH CAVE</a:t>
            </a:r>
            <a:r>
              <a:rPr lang="de-CH" dirty="0" smtClean="0"/>
              <a:t> mit Clustern (bisher), passiv </a:t>
            </a:r>
            <a:br>
              <a:rPr lang="de-CH" dirty="0" smtClean="0"/>
            </a:br>
            <a:r>
              <a:rPr lang="de-CH" dirty="0" smtClean="0"/>
              <a:t>Stereo und drei Seitenwände sowie </a:t>
            </a:r>
            <a:br>
              <a:rPr lang="de-CH" dirty="0" smtClean="0"/>
            </a:br>
            <a:r>
              <a:rPr lang="de-CH" dirty="0" smtClean="0"/>
              <a:t>Boden</a:t>
            </a:r>
            <a:endParaRPr lang="de-CH" baseline="0" dirty="0" smtClean="0"/>
          </a:p>
          <a:p>
            <a:endParaRPr lang="de-CH" dirty="0"/>
          </a:p>
          <a:p>
            <a:endParaRPr lang="de-CH" baseline="0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086" y="3759814"/>
            <a:ext cx="3146914" cy="2360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540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166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Gute Planung vermied Nachteinsätze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Lerneffekt </a:t>
            </a:r>
            <a:r>
              <a:rPr lang="de-CH" dirty="0" err="1" smtClean="0"/>
              <a:t>Unity</a:t>
            </a:r>
            <a:r>
              <a:rPr lang="de-CH" dirty="0" smtClean="0"/>
              <a:t>, Trackingsystem</a:t>
            </a:r>
          </a:p>
          <a:p>
            <a:r>
              <a:rPr lang="de-CH" dirty="0" smtClean="0"/>
              <a:t>Weitere Arbeiten: </a:t>
            </a:r>
            <a:r>
              <a:rPr lang="de-CH" dirty="0" err="1" smtClean="0"/>
              <a:t>Warping</a:t>
            </a:r>
            <a:r>
              <a:rPr lang="de-CH" dirty="0" smtClean="0"/>
              <a:t>, Devices, Updates</a:t>
            </a:r>
          </a:p>
          <a:p>
            <a:r>
              <a:rPr lang="de-CH" dirty="0" smtClean="0"/>
              <a:t>Zielstrebige Umsetzung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5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Live Vorschau im CAVE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66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1675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582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Textplatzhalter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Inhaltsplatzhalter 9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32174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21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Inhaltsplatzhalter 5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50234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platzhalter 6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125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WorldViz</a:t>
            </a:r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als Anbieter des Infrarot-Trackingsystems im CAVE der BFH</a:t>
            </a:r>
          </a:p>
          <a:p>
            <a:endParaRPr lang="de-CH" dirty="0"/>
          </a:p>
          <a:p>
            <a:r>
              <a:rPr lang="de-CH" sz="1800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System aus </a:t>
            </a:r>
            <a:r>
              <a:rPr lang="de-CH" dirty="0"/>
              <a:t>Hardware </a:t>
            </a:r>
            <a:endParaRPr lang="de-CH" dirty="0" smtClean="0"/>
          </a:p>
          <a:p>
            <a:pPr lvl="1"/>
            <a:r>
              <a:rPr lang="de-CH" dirty="0" smtClean="0"/>
              <a:t>Kameras</a:t>
            </a:r>
            <a:r>
              <a:rPr lang="de-CH" dirty="0"/>
              <a:t>, </a:t>
            </a:r>
            <a:r>
              <a:rPr lang="de-CH" dirty="0" err="1"/>
              <a:t>Infrarotdevices</a:t>
            </a:r>
            <a:r>
              <a:rPr lang="de-CH" dirty="0"/>
              <a:t> (Wand, Eyes) </a:t>
            </a:r>
            <a:endParaRPr lang="de-CH" dirty="0" smtClean="0"/>
          </a:p>
          <a:p>
            <a:r>
              <a:rPr lang="de-CH" b="0" i="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und Software</a:t>
            </a:r>
          </a:p>
          <a:p>
            <a:pPr lvl="1"/>
            <a:r>
              <a:rPr lang="de-CH" dirty="0" smtClean="0"/>
              <a:t>PPT Real Time Motion Tracking System</a:t>
            </a:r>
            <a:endParaRPr lang="de-CH" b="0" i="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pPr marL="0" indent="0">
              <a:buNone/>
            </a:pPr>
            <a:endParaRPr lang="de-CH" sz="1800" b="0" i="0" kern="120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  <a:cs typeface="Lucida Sans"/>
            </a:endParaRPr>
          </a:p>
          <a:p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Virtual-Reality </a:t>
            </a:r>
            <a:r>
              <a:rPr lang="de-CH" sz="1800" b="0" i="0" kern="1200" dirty="0" err="1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Peripheral</a:t>
            </a:r>
            <a:r>
              <a:rPr lang="de-CH" sz="1800" b="0" i="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Network</a:t>
            </a:r>
          </a:p>
          <a:p>
            <a:endParaRPr lang="de-CH" dirty="0"/>
          </a:p>
          <a:p>
            <a:r>
              <a:rPr lang="de-CH" dirty="0" smtClean="0"/>
              <a:t>Plattformunabhängiges Protokoll für VR-Eingabegeräte</a:t>
            </a:r>
          </a:p>
          <a:p>
            <a:pPr lvl="1"/>
            <a:r>
              <a:rPr lang="de-CH" dirty="0" smtClean="0"/>
              <a:t>WorldViz bringt einen VRPN Server als Output Plugin</a:t>
            </a:r>
          </a:p>
          <a:p>
            <a:pPr lvl="1"/>
            <a:endParaRPr lang="de-CH" dirty="0"/>
          </a:p>
          <a:p>
            <a:r>
              <a:rPr lang="de-CH" dirty="0" smtClean="0"/>
              <a:t>Pushen der </a:t>
            </a:r>
            <a:r>
              <a:rPr lang="de-CH" dirty="0" err="1" smtClean="0"/>
              <a:t>Trackerdaten</a:t>
            </a:r>
            <a:r>
              <a:rPr lang="de-CH" dirty="0" smtClean="0"/>
              <a:t> über TCP/UDP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WorldViz &amp;</a:t>
            </a:r>
            <a:r>
              <a:rPr lang="de-CH" baseline="0" dirty="0" smtClean="0"/>
              <a:t> VRPN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31716"/>
          <a:stretch/>
        </p:blipFill>
        <p:spPr>
          <a:xfrm>
            <a:off x="6892322" y="349398"/>
            <a:ext cx="1968649" cy="5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063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Wieso nicht VR Namespace verwendet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de-CH" dirty="0"/>
              <a:t>Noch in Kinderschuhen</a:t>
            </a:r>
          </a:p>
          <a:p>
            <a:r>
              <a:rPr lang="de-CH" dirty="0"/>
              <a:t>Hauptsächlich </a:t>
            </a:r>
            <a:r>
              <a:rPr lang="de-CH" dirty="0" err="1"/>
              <a:t>Oculus</a:t>
            </a:r>
            <a:r>
              <a:rPr lang="de-CH" dirty="0"/>
              <a:t> Rift </a:t>
            </a:r>
            <a:r>
              <a:rPr lang="de-CH" dirty="0" smtClean="0"/>
              <a:t>unterstützt</a:t>
            </a:r>
          </a:p>
          <a:p>
            <a:r>
              <a:rPr lang="de-CH" dirty="0" smtClean="0"/>
              <a:t>Verändert sich womöglich bei jedem Update -&gt; Wir haben auf bewährten, normalen </a:t>
            </a:r>
            <a:r>
              <a:rPr lang="de-CH" dirty="0" err="1" smtClean="0"/>
              <a:t>Cameras</a:t>
            </a:r>
            <a:r>
              <a:rPr lang="de-CH" dirty="0" smtClean="0"/>
              <a:t> aufgebaut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61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Mögliche Fragen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662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Evaluation möglicher Varianten</a:t>
            </a:r>
          </a:p>
          <a:p>
            <a:pPr lvl="1"/>
            <a:r>
              <a:rPr lang="de-CH" dirty="0" smtClean="0"/>
              <a:t>Chromium, Equalizer, </a:t>
            </a:r>
            <a:r>
              <a:rPr lang="de-CH" dirty="0" err="1" smtClean="0"/>
              <a:t>MiddleVR</a:t>
            </a:r>
            <a:r>
              <a:rPr lang="de-CH" dirty="0" smtClean="0"/>
              <a:t>, eigenes Plugin</a:t>
            </a:r>
          </a:p>
          <a:p>
            <a:endParaRPr lang="de-CH" dirty="0"/>
          </a:p>
          <a:p>
            <a:r>
              <a:rPr lang="de-CH" dirty="0" smtClean="0"/>
              <a:t>Clusterbetrieb, Single-Host Applikation ?</a:t>
            </a:r>
          </a:p>
          <a:p>
            <a:endParaRPr lang="de-CH" dirty="0"/>
          </a:p>
          <a:p>
            <a:r>
              <a:rPr lang="de-CH" dirty="0" smtClean="0"/>
              <a:t>Architektur, Kosten, Leistung</a:t>
            </a:r>
          </a:p>
          <a:p>
            <a:endParaRPr lang="de-CH" dirty="0"/>
          </a:p>
          <a:p>
            <a:r>
              <a:rPr lang="de-CH" dirty="0" smtClean="0"/>
              <a:t>Prototypen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Vorarbeiten Projekt 2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0" y="3292860"/>
            <a:ext cx="3711460" cy="2783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301309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91048-6F15-48C6-9650-9BFF3E56974F}">
  <ds:schemaRefs>
    <ds:schemaRef ds:uri="http://schemas.microsoft.com/office/2006/metadata/properties"/>
    <ds:schemaRef ds:uri="http://schemas.microsoft.com/office/2006/documentManagement/types"/>
    <ds:schemaRef ds:uri="63c724b1-652e-424f-8d99-4ee509067280"/>
    <ds:schemaRef ds:uri="http://purl.org/dc/elements/1.1/"/>
    <ds:schemaRef ds:uri="http://www.w3.org/XML/1998/namespace"/>
    <ds:schemaRef ds:uri="http://schemas.microsoft.com/office/infopath/2007/PartnerControls"/>
    <ds:schemaRef ds:uri="2551ef7e-3b29-44d1-a8ad-ef34c26bfc60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2119</Words>
  <Application>Microsoft Office PowerPoint</Application>
  <PresentationFormat>Bildschirmpräsentation (4:3)</PresentationFormat>
  <Paragraphs>492</Paragraphs>
  <Slides>81</Slides>
  <Notes>40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89" baseType="lpstr">
      <vt:lpstr>MS PGothic</vt:lpstr>
      <vt:lpstr>MS PGothic</vt:lpstr>
      <vt:lpstr>Arial</vt:lpstr>
      <vt:lpstr>Calibri</vt:lpstr>
      <vt:lpstr>Lucida Grande</vt:lpstr>
      <vt:lpstr>Lucida Sans</vt:lpstr>
      <vt:lpstr>Lucida Sans Unicode</vt:lpstr>
      <vt:lpstr>BFH_PPT_Vorlage_v2</vt:lpstr>
      <vt:lpstr>Unity 3D Server for CAVE Rendering</vt:lpstr>
      <vt:lpstr>Unity 3D Server for CAVE Rendering</vt:lpstr>
      <vt:lpstr>Vision</vt:lpstr>
      <vt:lpstr>Vision</vt:lpstr>
      <vt:lpstr>Unity / CAVE / WorldViz / VRPN</vt:lpstr>
      <vt:lpstr>Unity</vt:lpstr>
      <vt:lpstr>CAVE</vt:lpstr>
      <vt:lpstr>WorldViz &amp; VRPN</vt:lpstr>
      <vt:lpstr>Vorarbeiten Projekt 2</vt:lpstr>
      <vt:lpstr>Projektmanagement</vt:lpstr>
      <vt:lpstr>Projektmanagement</vt:lpstr>
      <vt:lpstr>Projektmanagement</vt:lpstr>
      <vt:lpstr>Übersicht der Komponenten</vt:lpstr>
      <vt:lpstr>PowerPoint-Präsentation</vt:lpstr>
      <vt:lpstr>Virtual CAVE</vt:lpstr>
      <vt:lpstr>Virtual CAVE XXL</vt:lpstr>
      <vt:lpstr>Virtual Eyes</vt:lpstr>
      <vt:lpstr>Virtual Wand</vt:lpstr>
      <vt:lpstr>Virtual Wand</vt:lpstr>
      <vt:lpstr>Virtual Wand</vt:lpstr>
      <vt:lpstr>Camera Container</vt:lpstr>
      <vt:lpstr>Camera Container</vt:lpstr>
      <vt:lpstr>Frustum</vt:lpstr>
      <vt:lpstr>Frustum</vt:lpstr>
      <vt:lpstr>Frustum</vt:lpstr>
      <vt:lpstr>Frustum</vt:lpstr>
      <vt:lpstr>Frustum</vt:lpstr>
      <vt:lpstr>Visualisierter CAVE</vt:lpstr>
      <vt:lpstr>Visualisierter CAVE</vt:lpstr>
      <vt:lpstr>Sequenzdiagram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Unity Plugin</vt:lpstr>
      <vt:lpstr>Demo Apps</vt:lpstr>
      <vt:lpstr>Shooting Gallery</vt:lpstr>
      <vt:lpstr>Shooting Gallery</vt:lpstr>
      <vt:lpstr>Modelviewer</vt:lpstr>
      <vt:lpstr>Beispielprojekt Unity</vt:lpstr>
      <vt:lpstr>Beispielprojekt Unity</vt:lpstr>
      <vt:lpstr>OneBallTenPins (Adv. Game Dev Modul Unity)</vt:lpstr>
      <vt:lpstr>Handbuch</vt:lpstr>
      <vt:lpstr>Handbuch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Live Vorschau im CAVE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Fragen</vt:lpstr>
      <vt:lpstr>Mögliche Fragen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Julien Villiger</cp:lastModifiedBy>
  <cp:revision>58</cp:revision>
  <cp:lastPrinted>2013-04-25T14:17:09Z</cp:lastPrinted>
  <dcterms:created xsi:type="dcterms:W3CDTF">2016-01-05T07:57:55Z</dcterms:created>
  <dcterms:modified xsi:type="dcterms:W3CDTF">2016-01-26T13:53:19Z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